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8" r:id="rId4"/>
    <p:sldId id="299" r:id="rId5"/>
    <p:sldId id="300" r:id="rId6"/>
    <p:sldId id="272" r:id="rId7"/>
    <p:sldId id="301" r:id="rId8"/>
    <p:sldId id="302" r:id="rId9"/>
    <p:sldId id="292" r:id="rId10"/>
    <p:sldId id="274" r:id="rId11"/>
    <p:sldId id="293" r:id="rId12"/>
    <p:sldId id="294" r:id="rId13"/>
    <p:sldId id="295" r:id="rId14"/>
    <p:sldId id="296" r:id="rId15"/>
    <p:sldId id="258" r:id="rId16"/>
    <p:sldId id="261" r:id="rId17"/>
    <p:sldId id="262" r:id="rId18"/>
    <p:sldId id="279" r:id="rId19"/>
    <p:sldId id="286" r:id="rId20"/>
    <p:sldId id="280" r:id="rId21"/>
    <p:sldId id="303" r:id="rId22"/>
    <p:sldId id="304" r:id="rId23"/>
    <p:sldId id="305" r:id="rId24"/>
    <p:sldId id="306" r:id="rId25"/>
    <p:sldId id="307" r:id="rId26"/>
    <p:sldId id="283" r:id="rId27"/>
    <p:sldId id="284" r:id="rId28"/>
    <p:sldId id="265" r:id="rId29"/>
    <p:sldId id="291" r:id="rId30"/>
    <p:sldId id="290" r:id="rId31"/>
    <p:sldId id="297" r:id="rId32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frameSlides="1"/>
  <p:showPr showNarration="1">
    <p:present/>
    <p:sldAll/>
    <p:penClr>
      <a:schemeClr val="tx1"/>
    </p:penClr>
  </p:showPr>
  <p:clrMru>
    <a:srgbClr val="470FB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112" y="-342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15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16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17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18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We can weaken the account to include more</a:t>
            </a:r>
            <a:r>
              <a:rPr lang="en-US" baseline="0" dirty="0" smtClean="0"/>
              <a:t> primitive agents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28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29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31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42762" y="1041045"/>
            <a:ext cx="753443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without Shared Intention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6114" y="1546755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33311" y="623711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joint-</a:t>
            </a:r>
            <a:r>
              <a:rPr lang="en-US" b="1" i="0" dirty="0" err="1" smtClean="0"/>
              <a:t>ness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agency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/>
              <a:t>awareness of others’ states or commitments</a:t>
            </a:r>
            <a:r>
              <a:rPr lang="en-US" i="0" dirty="0" smtClean="0"/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at least one of the agents who are F-</a:t>
            </a:r>
            <a:r>
              <a:rPr lang="en-US" i="0" dirty="0" err="1" smtClean="0"/>
              <a:t>ing</a:t>
            </a:r>
            <a:r>
              <a:rPr lang="en-US" i="0" dirty="0" smtClean="0"/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38738" y="6019800"/>
            <a:ext cx="3609975" cy="428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FFFFFF"/>
                </a:solidFill>
                <a:ea typeface="Arial" charset="0"/>
                <a:cs typeface="Arial" charset="0"/>
              </a:rPr>
              <a:t>cf. Vesper et al (forthcoming)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457200" y="2709000"/>
            <a:ext cx="81534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But</a:t>
            </a:r>
            <a:r>
              <a:rPr lang="en-US" i="0" dirty="0" smtClean="0"/>
              <a:t> are they joint actions</a:t>
            </a:r>
            <a:r>
              <a:rPr lang="en-US" i="0" dirty="0" smtClean="0"/>
              <a:t>?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280294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</a:t>
            </a:r>
            <a:r>
              <a:rPr lang="en-US" i="0" dirty="0" smtClean="0"/>
              <a:t>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is a single goal-outcome such that each agent’s activities are directed to it.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381861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</a:t>
            </a:r>
            <a:r>
              <a:rPr lang="en-US" i="0" dirty="0" smtClean="0"/>
              <a:t>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is a single goal-outcome such that each agent’s activities are directed to it.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This goal-outcome’s obtaining is a </a:t>
            </a:r>
            <a:r>
              <a:rPr lang="en-US" i="0" dirty="0" smtClean="0"/>
              <a:t>common effect </a:t>
            </a:r>
            <a:r>
              <a:rPr lang="en-US" i="0" dirty="0" smtClean="0"/>
              <a:t>of, or is constituted by, </a:t>
            </a:r>
            <a:r>
              <a:rPr lang="en-US" i="0" dirty="0" smtClean="0"/>
              <a:t>all of the agents’ goal-directed </a:t>
            </a:r>
            <a:r>
              <a:rPr lang="en-US" i="0" dirty="0" smtClean="0"/>
              <a:t>activities.</a:t>
            </a: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41571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</a:t>
            </a:r>
            <a:r>
              <a:rPr lang="en-US" i="0" dirty="0" smtClean="0"/>
              <a:t>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is a single goal-outcome such that each agent’s activities are directed to it.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This goal-outcome’s obtaining is a </a:t>
            </a:r>
            <a:r>
              <a:rPr lang="en-US" i="0" dirty="0" smtClean="0"/>
              <a:t>common effect </a:t>
            </a:r>
            <a:r>
              <a:rPr lang="en-US" i="0" dirty="0" smtClean="0"/>
              <a:t>of, or is constituted by, </a:t>
            </a:r>
            <a:r>
              <a:rPr lang="en-US" i="0" dirty="0" smtClean="0"/>
              <a:t>all of the agents’ goal-directed </a:t>
            </a:r>
            <a:r>
              <a:rPr lang="en-US" i="0" dirty="0" smtClean="0"/>
              <a:t>activities.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</a:t>
            </a:r>
            <a:r>
              <a:rPr lang="en-US" i="0" dirty="0" smtClean="0"/>
              <a:t>agents’ </a:t>
            </a:r>
            <a:r>
              <a:rPr lang="en-US" i="0" dirty="0" smtClean="0"/>
              <a:t>activities </a:t>
            </a:r>
            <a:r>
              <a:rPr lang="en-US" i="0" dirty="0" smtClean="0"/>
              <a:t>are </a:t>
            </a:r>
            <a:r>
              <a:rPr lang="en-US" i="0" dirty="0" smtClean="0"/>
              <a:t>coordinated.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</a:t>
            </a:r>
            <a:r>
              <a:rPr lang="en-US" i="0" dirty="0" smtClean="0"/>
              <a:t>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is a single goal-outcome such that each agent’s activities are directed to it.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This goal-outcome’s obtaining is a </a:t>
            </a:r>
            <a:r>
              <a:rPr lang="en-US" i="0" dirty="0" smtClean="0"/>
              <a:t>common effect </a:t>
            </a:r>
            <a:r>
              <a:rPr lang="en-US" i="0" dirty="0" smtClean="0"/>
              <a:t>of, or is constituted by, </a:t>
            </a:r>
            <a:r>
              <a:rPr lang="en-US" i="0" dirty="0" smtClean="0"/>
              <a:t>all of the agents’ goal-directed </a:t>
            </a:r>
            <a:r>
              <a:rPr lang="en-US" i="0" dirty="0" smtClean="0"/>
              <a:t>activities.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</a:t>
            </a:r>
            <a:r>
              <a:rPr lang="en-US" i="0" dirty="0" smtClean="0"/>
              <a:t>agents’ </a:t>
            </a:r>
            <a:r>
              <a:rPr lang="en-US" i="0" dirty="0" smtClean="0"/>
              <a:t>activities </a:t>
            </a:r>
            <a:r>
              <a:rPr lang="en-US" i="0" dirty="0" smtClean="0"/>
              <a:t>are </a:t>
            </a:r>
            <a:r>
              <a:rPr lang="en-US" i="0" dirty="0" smtClean="0"/>
              <a:t>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goal-outcome occurs partly </a:t>
            </a:r>
            <a:r>
              <a:rPr lang="en-US" i="0" dirty="0" smtClean="0"/>
              <a:t>as a consequence of this </a:t>
            </a:r>
            <a:r>
              <a:rPr lang="en-US" i="0" dirty="0" smtClean="0"/>
              <a:t>coordination</a:t>
            </a: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105400" y="4038600"/>
            <a:ext cx="1752600" cy="457200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FFFF00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51728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</a:t>
            </a:r>
            <a:r>
              <a:rPr lang="en-US" i="0" dirty="0" smtClean="0"/>
              <a:t>?</a:t>
            </a:r>
          </a:p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---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There is a single goal-outcome such that each agent’s activities are directed to it.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This goal-outcome’s obtaining is a </a:t>
            </a:r>
            <a:r>
              <a:rPr lang="en-US" i="0" dirty="0" smtClean="0"/>
              <a:t>common effect </a:t>
            </a:r>
            <a:r>
              <a:rPr lang="en-US" i="0" dirty="0" smtClean="0"/>
              <a:t>of, or is constituted by, </a:t>
            </a:r>
            <a:r>
              <a:rPr lang="en-US" i="0" dirty="0" smtClean="0"/>
              <a:t>all of the agents’ goal-directed </a:t>
            </a:r>
            <a:r>
              <a:rPr lang="en-US" i="0" dirty="0" smtClean="0"/>
              <a:t>activities.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</a:t>
            </a:r>
            <a:r>
              <a:rPr lang="en-US" i="0" dirty="0" smtClean="0"/>
              <a:t>agents’ </a:t>
            </a:r>
            <a:r>
              <a:rPr lang="en-US" i="0" dirty="0" smtClean="0"/>
              <a:t>activities </a:t>
            </a:r>
            <a:r>
              <a:rPr lang="en-US" i="0" dirty="0" smtClean="0"/>
              <a:t>are </a:t>
            </a:r>
            <a:r>
              <a:rPr lang="en-US" i="0" dirty="0" smtClean="0"/>
              <a:t>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goal-outcome occurs partly </a:t>
            </a:r>
            <a:r>
              <a:rPr lang="en-US" i="0" dirty="0" smtClean="0"/>
              <a:t>as a consequence of this </a:t>
            </a:r>
            <a:r>
              <a:rPr lang="en-US" i="0" dirty="0" smtClean="0"/>
              <a:t>coordination</a:t>
            </a:r>
            <a:endParaRPr lang="en-US" i="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0" y="260350"/>
            <a:ext cx="3492500" cy="4608513"/>
            <a:chOff x="2858" y="1198"/>
            <a:chExt cx="2200" cy="2903"/>
          </a:xfrm>
        </p:grpSpPr>
        <p:sp>
          <p:nvSpPr>
            <p:cNvPr id="305156" name="Oval 4"/>
            <p:cNvSpPr>
              <a:spLocks noChangeArrowheads="1"/>
            </p:cNvSpPr>
            <p:nvPr/>
          </p:nvSpPr>
          <p:spPr bwMode="auto">
            <a:xfrm>
              <a:off x="3356" y="3693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57" name="Line 5"/>
            <p:cNvSpPr>
              <a:spLocks noChangeShapeType="1"/>
            </p:cNvSpPr>
            <p:nvPr/>
          </p:nvSpPr>
          <p:spPr bwMode="auto">
            <a:xfrm flipV="1">
              <a:off x="3573" y="3295"/>
              <a:ext cx="817" cy="45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58" name="Text Box 6"/>
            <p:cNvSpPr txBox="1">
              <a:spLocks noChangeArrowheads="1"/>
            </p:cNvSpPr>
            <p:nvPr/>
          </p:nvSpPr>
          <p:spPr bwMode="auto">
            <a:xfrm>
              <a:off x="3084" y="3832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59" name="Oval 7"/>
            <p:cNvSpPr>
              <a:spLocks noChangeArrowheads="1"/>
            </p:cNvSpPr>
            <p:nvPr/>
          </p:nvSpPr>
          <p:spPr bwMode="auto">
            <a:xfrm>
              <a:off x="3175" y="3282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0" name="Line 8"/>
            <p:cNvSpPr>
              <a:spLocks noChangeShapeType="1"/>
            </p:cNvSpPr>
            <p:nvPr/>
          </p:nvSpPr>
          <p:spPr bwMode="auto">
            <a:xfrm flipV="1">
              <a:off x="3402" y="3149"/>
              <a:ext cx="907" cy="22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1" name="Text Box 9"/>
            <p:cNvSpPr txBox="1">
              <a:spLocks noChangeArrowheads="1"/>
            </p:cNvSpPr>
            <p:nvPr/>
          </p:nvSpPr>
          <p:spPr bwMode="auto">
            <a:xfrm>
              <a:off x="2903" y="3421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2" name="Oval 10"/>
            <p:cNvSpPr>
              <a:spLocks noChangeArrowheads="1"/>
            </p:cNvSpPr>
            <p:nvPr/>
          </p:nvSpPr>
          <p:spPr bwMode="auto">
            <a:xfrm>
              <a:off x="3130" y="2828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3" name="Line 11"/>
            <p:cNvSpPr>
              <a:spLocks noChangeShapeType="1"/>
            </p:cNvSpPr>
            <p:nvPr/>
          </p:nvSpPr>
          <p:spPr bwMode="auto">
            <a:xfrm>
              <a:off x="3357" y="2964"/>
              <a:ext cx="907" cy="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4" name="Text Box 12"/>
            <p:cNvSpPr txBox="1">
              <a:spLocks noChangeArrowheads="1"/>
            </p:cNvSpPr>
            <p:nvPr/>
          </p:nvSpPr>
          <p:spPr bwMode="auto">
            <a:xfrm>
              <a:off x="2858" y="2967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5" name="Oval 13"/>
            <p:cNvSpPr>
              <a:spLocks noChangeArrowheads="1"/>
            </p:cNvSpPr>
            <p:nvPr/>
          </p:nvSpPr>
          <p:spPr bwMode="auto">
            <a:xfrm>
              <a:off x="3220" y="2375"/>
              <a:ext cx="227" cy="22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6" name="Line 14"/>
            <p:cNvSpPr>
              <a:spLocks noChangeShapeType="1"/>
            </p:cNvSpPr>
            <p:nvPr/>
          </p:nvSpPr>
          <p:spPr bwMode="auto">
            <a:xfrm>
              <a:off x="3447" y="2511"/>
              <a:ext cx="862" cy="2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7" name="Text Box 15"/>
            <p:cNvSpPr txBox="1">
              <a:spLocks noChangeArrowheads="1"/>
            </p:cNvSpPr>
            <p:nvPr/>
          </p:nvSpPr>
          <p:spPr bwMode="auto">
            <a:xfrm>
              <a:off x="2948" y="251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/>
                <a:t>sting</a:t>
              </a:r>
            </a:p>
          </p:txBody>
        </p:sp>
        <p:sp>
          <p:nvSpPr>
            <p:cNvPr id="305168" name="Oval 16"/>
            <p:cNvSpPr>
              <a:spLocks noChangeArrowheads="1"/>
            </p:cNvSpPr>
            <p:nvPr/>
          </p:nvSpPr>
          <p:spPr bwMode="auto">
            <a:xfrm>
              <a:off x="3447" y="196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5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69" name="Line 17"/>
            <p:cNvSpPr>
              <a:spLocks noChangeShapeType="1"/>
            </p:cNvSpPr>
            <p:nvPr/>
          </p:nvSpPr>
          <p:spPr bwMode="auto">
            <a:xfrm>
              <a:off x="3664" y="2141"/>
              <a:ext cx="726" cy="499"/>
            </a:xfrm>
            <a:prstGeom prst="line">
              <a:avLst/>
            </a:prstGeom>
            <a:noFill/>
            <a:ln w="28575">
              <a:solidFill>
                <a:srgbClr val="FFFFFF">
                  <a:alpha val="5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0" name="Text Box 18"/>
            <p:cNvSpPr txBox="1">
              <a:spLocks noChangeArrowheads="1"/>
            </p:cNvSpPr>
            <p:nvPr/>
          </p:nvSpPr>
          <p:spPr bwMode="auto">
            <a:xfrm>
              <a:off x="3175" y="210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C0C0C0"/>
                  </a:solidFill>
                </a:rPr>
                <a:t>sting</a:t>
              </a:r>
            </a:p>
          </p:txBody>
        </p:sp>
        <p:sp>
          <p:nvSpPr>
            <p:cNvPr id="305171" name="Oval 19"/>
            <p:cNvSpPr>
              <a:spLocks noChangeArrowheads="1"/>
            </p:cNvSpPr>
            <p:nvPr/>
          </p:nvSpPr>
          <p:spPr bwMode="auto">
            <a:xfrm>
              <a:off x="3855" y="1607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9999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2" name="Line 20"/>
            <p:cNvSpPr>
              <a:spLocks noChangeShapeType="1"/>
            </p:cNvSpPr>
            <p:nvPr/>
          </p:nvSpPr>
          <p:spPr bwMode="auto">
            <a:xfrm>
              <a:off x="4042" y="1793"/>
              <a:ext cx="499" cy="771"/>
            </a:xfrm>
            <a:prstGeom prst="line">
              <a:avLst/>
            </a:prstGeom>
            <a:noFill/>
            <a:ln w="28575">
              <a:solidFill>
                <a:srgbClr val="FFFFFF">
                  <a:alpha val="39999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3" name="Text Box 21"/>
            <p:cNvSpPr txBox="1">
              <a:spLocks noChangeArrowheads="1"/>
            </p:cNvSpPr>
            <p:nvPr/>
          </p:nvSpPr>
          <p:spPr bwMode="auto">
            <a:xfrm>
              <a:off x="3583" y="1746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969696"/>
                  </a:solidFill>
                </a:rPr>
                <a:t>sting</a:t>
              </a:r>
            </a:p>
          </p:txBody>
        </p:sp>
        <p:sp>
          <p:nvSpPr>
            <p:cNvPr id="305174" name="Oval 22"/>
            <p:cNvSpPr>
              <a:spLocks noChangeArrowheads="1"/>
            </p:cNvSpPr>
            <p:nvPr/>
          </p:nvSpPr>
          <p:spPr bwMode="auto">
            <a:xfrm>
              <a:off x="4309" y="1425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3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5" name="Line 23"/>
            <p:cNvSpPr>
              <a:spLocks noChangeShapeType="1"/>
            </p:cNvSpPr>
            <p:nvPr/>
          </p:nvSpPr>
          <p:spPr bwMode="auto">
            <a:xfrm>
              <a:off x="4445" y="1652"/>
              <a:ext cx="227" cy="862"/>
            </a:xfrm>
            <a:prstGeom prst="line">
              <a:avLst/>
            </a:prstGeom>
            <a:noFill/>
            <a:ln w="28575">
              <a:solidFill>
                <a:srgbClr val="FFFFFF">
                  <a:alpha val="3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6" name="Text Box 24"/>
            <p:cNvSpPr txBox="1">
              <a:spLocks noChangeArrowheads="1"/>
            </p:cNvSpPr>
            <p:nvPr/>
          </p:nvSpPr>
          <p:spPr bwMode="auto">
            <a:xfrm>
              <a:off x="3946" y="1244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chemeClr val="bg2"/>
                  </a:solidFill>
                </a:rPr>
                <a:t>sting</a:t>
              </a:r>
            </a:p>
          </p:txBody>
        </p:sp>
        <p:sp>
          <p:nvSpPr>
            <p:cNvPr id="305177" name="Oval 25"/>
            <p:cNvSpPr>
              <a:spLocks noChangeArrowheads="1"/>
            </p:cNvSpPr>
            <p:nvPr/>
          </p:nvSpPr>
          <p:spPr bwMode="auto">
            <a:xfrm>
              <a:off x="4422" y="2672"/>
              <a:ext cx="636" cy="6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8" name="Oval 26"/>
            <p:cNvSpPr>
              <a:spLocks noChangeArrowheads="1"/>
            </p:cNvSpPr>
            <p:nvPr/>
          </p:nvSpPr>
          <p:spPr bwMode="auto">
            <a:xfrm>
              <a:off x="4717" y="1380"/>
              <a:ext cx="227" cy="227"/>
            </a:xfrm>
            <a:prstGeom prst="ellipse">
              <a:avLst/>
            </a:prstGeom>
            <a:noFill/>
            <a:ln w="38100">
              <a:solidFill>
                <a:srgbClr val="FFFFFF">
                  <a:alpha val="20000"/>
                </a:srgbClr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79" name="Line 27"/>
            <p:cNvSpPr>
              <a:spLocks noChangeShapeType="1"/>
            </p:cNvSpPr>
            <p:nvPr/>
          </p:nvSpPr>
          <p:spPr bwMode="auto">
            <a:xfrm flipH="1">
              <a:off x="4808" y="1607"/>
              <a:ext cx="20" cy="861"/>
            </a:xfrm>
            <a:prstGeom prst="line">
              <a:avLst/>
            </a:prstGeom>
            <a:noFill/>
            <a:ln w="28575">
              <a:solidFill>
                <a:srgbClr val="FFFFFF">
                  <a:alpha val="20000"/>
                </a:srgbClr>
              </a:solidFill>
              <a:round/>
              <a:headEnd/>
              <a:tailEnd type="triangle" w="lg" len="lg"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305180" name="Text Box 28"/>
            <p:cNvSpPr txBox="1">
              <a:spLocks noChangeArrowheads="1"/>
            </p:cNvSpPr>
            <p:nvPr/>
          </p:nvSpPr>
          <p:spPr bwMode="auto">
            <a:xfrm>
              <a:off x="4400" y="1198"/>
              <a:ext cx="494" cy="2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 i="0" dirty="0">
                  <a:solidFill>
                    <a:srgbClr val="333333"/>
                  </a:solidFill>
                </a:rPr>
                <a:t>sting</a:t>
              </a:r>
            </a:p>
          </p:txBody>
        </p:sp>
        <p:sp>
          <p:nvSpPr>
            <p:cNvPr id="305181" name="Text Box 29"/>
            <p:cNvSpPr txBox="1">
              <a:spLocks noChangeArrowheads="1"/>
            </p:cNvSpPr>
            <p:nvPr/>
          </p:nvSpPr>
          <p:spPr bwMode="auto">
            <a:xfrm>
              <a:off x="4422" y="2750"/>
              <a:ext cx="635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i="0" dirty="0">
                  <a:solidFill>
                    <a:schemeClr val="tx1"/>
                  </a:solidFill>
                </a:rPr>
                <a:t>death of fly</a:t>
              </a:r>
            </a:p>
          </p:txBody>
        </p:sp>
        <p:sp>
          <p:nvSpPr>
            <p:cNvPr id="305182" name="Oval 30"/>
            <p:cNvSpPr>
              <a:spLocks noChangeArrowheads="1"/>
            </p:cNvSpPr>
            <p:nvPr/>
          </p:nvSpPr>
          <p:spPr bwMode="auto">
            <a:xfrm>
              <a:off x="4456" y="2706"/>
              <a:ext cx="567" cy="5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block intentionally’</a:t>
            </a:r>
          </a:p>
        </p:txBody>
      </p:sp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 amt="34000"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  <a:alphaModFix amt="34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438400" y="1676400"/>
            <a:ext cx="2209800" cy="457200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FFFF00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972000" y="990600"/>
            <a:ext cx="6724200" cy="1973262"/>
            <a:chOff x="972000" y="990600"/>
            <a:chExt cx="6724200" cy="1973262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90600" y="40386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</a:t>
            </a:r>
            <a:r>
              <a:rPr lang="en-US" i="0" dirty="0" smtClean="0"/>
              <a:t>goal of Ayesha and Beatrice’s action is to free the cat.</a:t>
            </a:r>
            <a:r>
              <a:rPr lang="en-US" i="0" dirty="0" smtClean="0"/>
              <a:t>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</a:t>
            </a:r>
            <a:r>
              <a:rPr lang="en-US" i="0" dirty="0" smtClean="0"/>
              <a:t>is not true that Ayesha and Beatrice</a:t>
            </a:r>
            <a:r>
              <a:rPr lang="en-US" i="0" dirty="0" smtClean="0"/>
              <a:t> have a shared intention to </a:t>
            </a:r>
            <a:r>
              <a:rPr lang="en-US" i="0" dirty="0" smtClean="0"/>
              <a:t>free the cat.</a:t>
            </a:r>
            <a:r>
              <a:rPr lang="en-US" i="0" dirty="0" smtClean="0"/>
              <a:t> 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38200" y="685800"/>
            <a:ext cx="7086600" cy="2971800"/>
          </a:xfrm>
          <a:prstGeom prst="rect">
            <a:avLst/>
          </a:prstGeom>
          <a:solidFill>
            <a:schemeClr val="tx1">
              <a:alpha val="6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887" y="3213557"/>
            <a:ext cx="2220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shared intention</a:t>
            </a:r>
            <a:endParaRPr lang="en-US" i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27863</TotalTime>
  <Words>1272</Words>
  <Application>Microsoft Macintosh PowerPoint</Application>
  <PresentationFormat>On-screen Show (4:3)</PresentationFormat>
  <Paragraphs>131</Paragraphs>
  <Slides>31</Slides>
  <Notes>29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 b</cp:lastModifiedBy>
  <cp:revision>996</cp:revision>
  <cp:lastPrinted>1601-01-01T00:00:00Z</cp:lastPrinted>
  <dcterms:created xsi:type="dcterms:W3CDTF">2010-11-20T20:55:33Z</dcterms:created>
  <dcterms:modified xsi:type="dcterms:W3CDTF">2010-11-20T21:39:49Z</dcterms:modified>
  <cp:category/>
</cp:coreProperties>
</file>